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7" r:id="rId2"/>
    <p:sldId id="316" r:id="rId3"/>
    <p:sldId id="276" r:id="rId4"/>
    <p:sldId id="282" r:id="rId5"/>
    <p:sldId id="303" r:id="rId6"/>
    <p:sldId id="274" r:id="rId7"/>
    <p:sldId id="313" r:id="rId8"/>
    <p:sldId id="283" r:id="rId9"/>
    <p:sldId id="275" r:id="rId10"/>
    <p:sldId id="318" r:id="rId1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89631" autoAdjust="0"/>
  </p:normalViewPr>
  <p:slideViewPr>
    <p:cSldViewPr snapToGrid="0">
      <p:cViewPr varScale="1">
        <p:scale>
          <a:sx n="80" d="100"/>
          <a:sy n="80" d="100"/>
        </p:scale>
        <p:origin x="73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E82A7E-D752-4662-9B99-6EBB4D3D2B1E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DA41D7F-271F-4878-9C37-2E8EE0BF7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PT Serif"/>
              </a:rPr>
              <a:t>Зачатки инженерного мышления необходимы ребенку уже с малых лет, так как с самого раннего детства он находится в окружении техники, электроники и даже роботов. Инженерный тип мышления необходим….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D7F-271F-4878-9C37-2E8EE0BF7B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0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Инженерное мышление – активная форма творческого мышления.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D7F-271F-4878-9C37-2E8EE0BF7B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6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Главные из перечисленных видов мышления – творческое, наглядно-образное и техническое. Все они начинают формироваться еще в раннем детстве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D7F-271F-4878-9C37-2E8EE0BF7B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0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</a:t>
            </a:r>
            <a:r>
              <a:rPr lang="ru-RU" baseline="0" dirty="0"/>
              <a:t> развивать у дошкольников ряд основных качеств инженерного мышления. Это 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D7F-271F-4878-9C37-2E8EE0BF7B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Конструирование больше, чем другие виды деятельности подготавливает почву для развития инженерного мышления у детей.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D7F-271F-4878-9C37-2E8EE0BF7B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8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8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4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6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8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4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9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6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7796-B08E-494B-AF2A-C9507A332794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61F8-DE4A-4D32-8A37-627F0C1F6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7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hool18pnz.ucoz.com/foto/2017_1/4/tri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8" y="664050"/>
            <a:ext cx="4705932" cy="33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0" y="1800225"/>
            <a:ext cx="7372349" cy="344805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инженерного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мышления, а так же формирования предпосылок ИКТ грамотности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87833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076" y="1245474"/>
            <a:ext cx="957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…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Не обрушивайте на ребенка лавину знаний…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Под лавиной знаний могут быть погребены пытливость и любознательность…»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В.А. Сухомлинский</a:t>
            </a:r>
          </a:p>
        </p:txBody>
      </p:sp>
      <p:sp>
        <p:nvSpPr>
          <p:cNvPr id="3174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692" y="536540"/>
            <a:ext cx="6629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   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Инженерное мышление 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 algn="just"/>
            <a:r>
              <a:rPr lang="ru-RU" sz="2400" b="1" dirty="0">
                <a:solidFill>
                  <a:prstClr val="black"/>
                </a:solidFill>
              </a:rPr>
              <a:t>Особый вид мышления, формирующийся и проявляющийся при решении инженерных задач, позволяющий быстро, точно и оригинально решать поставленные задачи, направленные на удовлетворение технических потребностей в знаниях, способах, приемах с целью создания технических средств и организации технологий. Оно позволяет видеть проблему целиком с разных сторон и находить связи между ее частями, видеть одновременно систему, надсистему, подсистему, связи между ними и внутри них. </a:t>
            </a:r>
          </a:p>
        </p:txBody>
      </p:sp>
      <p:pic>
        <p:nvPicPr>
          <p:cNvPr id="15362" name="Picture 2" descr="https://polymus.ru/media/cache/02/e1/02e13144f4c2c5bd3d7f963ce2d0605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3B7AD"/>
              </a:clrFrom>
              <a:clrTo>
                <a:srgbClr val="93B7AD">
                  <a:alpha val="0"/>
                </a:srgbClr>
              </a:clrTo>
            </a:clrChange>
          </a:blip>
          <a:srcRect r="7301"/>
          <a:stretch>
            <a:fillRect/>
          </a:stretch>
        </p:blipFill>
        <p:spPr bwMode="auto">
          <a:xfrm>
            <a:off x="6709946" y="333374"/>
            <a:ext cx="5482054" cy="425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9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549" y="2726741"/>
            <a:ext cx="429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6650" y="3501509"/>
            <a:ext cx="1809750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PT Serif"/>
              </a:rPr>
              <a:t>Для</a:t>
            </a:r>
            <a:r>
              <a:rPr lang="ru-RU" dirty="0">
                <a:solidFill>
                  <a:srgbClr val="333333"/>
                </a:solidFill>
                <a:latin typeface="PT Serif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T Serif"/>
              </a:rPr>
              <a:t>изучения и эксплуатации техники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9950" y="443893"/>
            <a:ext cx="4044950" cy="1477328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PT Serif"/>
              </a:rPr>
              <a:t>Для  «погружения» ребенка в </a:t>
            </a:r>
            <a:r>
              <a:rPr lang="ru-RU" b="1" dirty="0" err="1">
                <a:solidFill>
                  <a:srgbClr val="0070C0"/>
                </a:solidFill>
                <a:latin typeface="PT Serif"/>
              </a:rPr>
              <a:t>техномир</a:t>
            </a:r>
            <a:r>
              <a:rPr lang="ru-RU" b="1" dirty="0">
                <a:solidFill>
                  <a:srgbClr val="0070C0"/>
                </a:solidFill>
                <a:latin typeface="PT Serif"/>
              </a:rPr>
              <a:t> (приучение с раннего возраста исследовать цепочку «кнопка — процесс — результат» 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2150" y="2584784"/>
            <a:ext cx="3244850" cy="3416320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PT Serif"/>
              </a:rPr>
              <a:t>Для получения представлений о начальном моделировании, как о части научно-технического творчества. </a:t>
            </a:r>
          </a:p>
          <a:p>
            <a:r>
              <a:rPr lang="ru-RU" b="1" dirty="0">
                <a:solidFill>
                  <a:srgbClr val="0070C0"/>
                </a:solidFill>
                <a:latin typeface="PT Serif"/>
              </a:rPr>
              <a:t> Основы моделирования должны естественным образом включаться в процесс развития ребёнка так же, как и изучение формы и цвета.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33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9900" y="469900"/>
            <a:ext cx="2374900" cy="1574800"/>
          </a:xfrm>
          <a:prstGeom prst="roundRect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Serif"/>
              </a:rPr>
              <a:t>Инженерный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Serif"/>
              </a:rPr>
              <a:t>тип   мышления </a:t>
            </a: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T Serif"/>
              </a:rPr>
              <a:t>необходим …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971800" y="1219200"/>
            <a:ext cx="1625600" cy="393700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2076450" y="2508250"/>
            <a:ext cx="9715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00000">
            <a:off x="2306181" y="3143337"/>
            <a:ext cx="3940491" cy="415777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6" name="Picture 10" descr="https://megatoys24.ru/uploads/all/f9/60/3d/f9603dd536d598cf555d365fcfe75c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50" t="7979"/>
          <a:stretch>
            <a:fillRect/>
          </a:stretch>
        </p:blipFill>
        <p:spPr bwMode="auto">
          <a:xfrm>
            <a:off x="152400" y="3340100"/>
            <a:ext cx="2616200" cy="3048000"/>
          </a:xfrm>
          <a:prstGeom prst="rect">
            <a:avLst/>
          </a:prstGeom>
          <a:noFill/>
        </p:spPr>
      </p:pic>
      <p:pic>
        <p:nvPicPr>
          <p:cNvPr id="14350" name="Picture 14" descr="https://static.1k.by/images/products/ip/big/ppc/c/1698637/i44560925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0199" y="3566352"/>
            <a:ext cx="2425701" cy="279712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715105"/>
            <a:ext cx="2697205" cy="17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48" y="4398579"/>
            <a:ext cx="11698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Современные дети живут в эпоху активной информатизации, компьютеризации и роботостроения. Сегодня государство испытывает острую потребность в высококвалифицированных специалистах, обладающих высокими интеллектуальными возможностями. И начинать готовить будущих инженеров нужно не в вузах, а значительно раньше – в дошкольном возрасте, когда у детей особенно выражен интерес к техническому творчеству. </a:t>
            </a:r>
          </a:p>
        </p:txBody>
      </p:sp>
      <p:sp>
        <p:nvSpPr>
          <p:cNvPr id="1229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user\Pictures\small-shop-items-catalog-image251.jpg"/>
          <p:cNvPicPr>
            <a:picLocks noChangeAspect="1" noChangeArrowheads="1"/>
          </p:cNvPicPr>
          <p:nvPr/>
        </p:nvPicPr>
        <p:blipFill>
          <a:blip r:embed="rId2"/>
          <a:srcRect l="18065"/>
          <a:stretch>
            <a:fillRect/>
          </a:stretch>
        </p:blipFill>
        <p:spPr bwMode="auto">
          <a:xfrm>
            <a:off x="3270030" y="202175"/>
            <a:ext cx="5259115" cy="4279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68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663" y="2435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949" y="220719"/>
            <a:ext cx="114129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Формировать инженерное мышление у ребенка это воспитать человека </a:t>
            </a:r>
          </a:p>
          <a:p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творческого</a:t>
            </a:r>
          </a:p>
          <a:p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               </a:t>
            </a:r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с креативным мышлением</a:t>
            </a: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 </a:t>
            </a: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                                </a:t>
            </a:r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способным ориентироваться в мире высокой </a:t>
            </a:r>
          </a:p>
          <a:p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                                технической оснащенности </a:t>
            </a:r>
          </a:p>
          <a:p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 </a:t>
            </a: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                                                  </a:t>
            </a:r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умеющим самостоятельно создавать новые </a:t>
            </a:r>
          </a:p>
          <a:p>
            <a:r>
              <a:rPr lang="ru-RU" sz="2400" b="1" dirty="0">
                <a:solidFill>
                  <a:srgbClr val="0070C0"/>
                </a:solidFill>
                <a:latin typeface="helvetica neue"/>
              </a:rPr>
              <a:t>                                                   технические формы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65973" y="777053"/>
            <a:ext cx="269089" cy="1287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14840" y="792819"/>
            <a:ext cx="287381" cy="567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393700" y="682461"/>
            <a:ext cx="347169" cy="2021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358365" y="698226"/>
            <a:ext cx="299125" cy="3075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lldoshkol.ru/wp-content/uploads/2018/06/n-o-myshleni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8" y="3090041"/>
            <a:ext cx="4222597" cy="36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3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669" y="268015"/>
            <a:ext cx="1117058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Инженерное мышление объединяет различные виды мышления: </a:t>
            </a:r>
          </a:p>
          <a:p>
            <a:endParaRPr lang="ru-RU" dirty="0"/>
          </a:p>
          <a:p>
            <a:r>
              <a:rPr lang="ru-RU" sz="2800" dirty="0"/>
              <a:t>       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логическое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      творческое           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      наглядно-образное                             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      практическое                                                      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      теоретическое 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      техническое и др.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4-конечная звезда 5"/>
          <p:cNvSpPr/>
          <p:nvPr/>
        </p:nvSpPr>
        <p:spPr>
          <a:xfrm>
            <a:off x="1076591" y="1960936"/>
            <a:ext cx="381001" cy="2951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060826" y="2783002"/>
            <a:ext cx="381001" cy="31659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081606" y="4516689"/>
            <a:ext cx="339438" cy="3194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83" y="3645322"/>
            <a:ext cx="469433" cy="341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05" y="5324092"/>
            <a:ext cx="469433" cy="341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22" y="1079001"/>
            <a:ext cx="469433" cy="341406"/>
          </a:xfrm>
          <a:prstGeom prst="rect">
            <a:avLst/>
          </a:prstGeom>
        </p:spPr>
      </p:pic>
      <p:pic>
        <p:nvPicPr>
          <p:cNvPr id="12" name="Picture 2" descr="http://detki.guru/wp-content/uploads/2017/11/art-doshkolnik-prostranstvennoe-myshlen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03" y="915909"/>
            <a:ext cx="3953435" cy="25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tatic.ozone.ru/multimedia/toys/10129231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1" y="3498870"/>
            <a:ext cx="4703379" cy="3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5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1545" y="1623847"/>
            <a:ext cx="70944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способность комбинировать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рассуждать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 устанавливать логические связи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 развивать внимание  сосредоточенность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развивать творческое мышление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способность к самостоятельным  видам работы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</a:rPr>
              <a:t>гуманизм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042746" y="2826051"/>
            <a:ext cx="599090" cy="342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https://i.pinimg.com/originals/d9/c7/01/d9c701d8828e44a7c0b5753b8b68c05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8674" r="7620" b="8265"/>
          <a:stretch>
            <a:fillRect/>
          </a:stretch>
        </p:blipFill>
        <p:spPr bwMode="auto">
          <a:xfrm>
            <a:off x="220717" y="1828800"/>
            <a:ext cx="3247696" cy="31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76097" y="378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 flipH="1">
            <a:off x="3957141" y="1324303"/>
            <a:ext cx="693685" cy="3373821"/>
          </a:xfrm>
          <a:prstGeom prst="rightBrace">
            <a:avLst>
              <a:gd name="adj1" fmla="val 44697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643" y="1678091"/>
            <a:ext cx="469433" cy="3414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154" y="2066973"/>
            <a:ext cx="469433" cy="3414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898" y="2834229"/>
            <a:ext cx="469433" cy="3414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643" y="2419070"/>
            <a:ext cx="469433" cy="3414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87" y="3186325"/>
            <a:ext cx="469433" cy="3414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897" y="3527912"/>
            <a:ext cx="469433" cy="3414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642" y="4232105"/>
            <a:ext cx="469433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5" y="236483"/>
            <a:ext cx="111529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формирования предпосылок инженерного мышления дошкольников</a:t>
            </a:r>
          </a:p>
          <a:p>
            <a:r>
              <a:rPr lang="ru-RU" dirty="0"/>
              <a:t> </a:t>
            </a:r>
          </a:p>
          <a:p>
            <a:pPr algn="just"/>
            <a:r>
              <a:rPr lang="ru-RU" sz="2400" b="1" dirty="0" err="1"/>
              <a:t>Iэтап</a:t>
            </a:r>
            <a:r>
              <a:rPr lang="ru-RU" sz="2400" b="1" dirty="0"/>
              <a:t> - </a:t>
            </a:r>
            <a:r>
              <a:rPr lang="ru-RU" sz="2400" b="1" dirty="0">
                <a:solidFill>
                  <a:srgbClr val="FF0000"/>
                </a:solidFill>
              </a:rPr>
              <a:t>технологический</a:t>
            </a:r>
            <a:r>
              <a:rPr lang="ru-RU" sz="2400" dirty="0"/>
              <a:t>. Дети рассматривают основные компоненты конструктора  закрепляют знания о величине, цвете, размере и количестве деталей, знакомятся со схемами сборки моделей, закрепляют технологию </a:t>
            </a:r>
            <a:r>
              <a:rPr lang="ru-RU" sz="2400" dirty="0" smtClean="0"/>
              <a:t>конструирования и алгоритмического мышления.</a:t>
            </a:r>
            <a:endParaRPr lang="ru-RU" sz="2400" dirty="0"/>
          </a:p>
          <a:p>
            <a:pPr algn="just"/>
            <a:r>
              <a:rPr lang="ru-RU" sz="2400" dirty="0"/>
              <a:t> </a:t>
            </a:r>
          </a:p>
          <a:p>
            <a:pPr algn="just"/>
            <a:r>
              <a:rPr lang="ru-RU" sz="2400" b="1" dirty="0"/>
              <a:t>II этап – </a:t>
            </a:r>
            <a:r>
              <a:rPr lang="ru-RU" sz="2400" b="1" dirty="0">
                <a:solidFill>
                  <a:srgbClr val="FF0000"/>
                </a:solidFill>
              </a:rPr>
              <a:t>практический</a:t>
            </a:r>
            <a:r>
              <a:rPr lang="ru-RU" sz="2400" dirty="0"/>
              <a:t>. </a:t>
            </a:r>
            <a:r>
              <a:rPr lang="ru-RU" sz="2400" dirty="0" smtClean="0"/>
              <a:t>Сборка </a:t>
            </a:r>
            <a:r>
              <a:rPr lang="ru-RU" sz="2400" dirty="0"/>
              <a:t>моделей, работа </a:t>
            </a:r>
            <a:r>
              <a:rPr lang="ru-RU" sz="2400" dirty="0" smtClean="0"/>
              <a:t>  построения маршрута по </a:t>
            </a:r>
            <a:r>
              <a:rPr lang="ru-RU" sz="2400" dirty="0"/>
              <a:t>алгоритму. Развиваются умения выбирать и отсчитывать предметы из большого количества деталей по образцу и количеству; определять направление присоединения деталей. Закрепляются повторно цвет, форма, размер деталей, пространственная ориентировка (слева, справа, вверху, внизу).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 III этап -  </a:t>
            </a:r>
            <a:r>
              <a:rPr lang="ru-RU" sz="2400" b="1" dirty="0">
                <a:solidFill>
                  <a:srgbClr val="FF0000"/>
                </a:solidFill>
              </a:rPr>
              <a:t>создание алгоритма действия</a:t>
            </a:r>
            <a:r>
              <a:rPr lang="ru-RU" sz="2400" dirty="0"/>
              <a:t>. На этом этапе  дети учатся излагать мысли в четкой логической последовательности, отстаивать свою точку зрения, анализировать ситуацию и самостоятельно находить ответы на вопросы путем логических рассуждений.</a:t>
            </a:r>
          </a:p>
          <a:p>
            <a:pPr algn="just"/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89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umm4.com/wp-content/uploads/2010/08/iz-bumagi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3712" y="3168869"/>
            <a:ext cx="2902753" cy="27288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6744" y="0"/>
            <a:ext cx="1111468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Инженерное мышление дошкольников формируется на основе научно-технической  деятельности: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легоконструирование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dirty="0">
                <a:solidFill>
                  <a:srgbClr val="0070C0"/>
                </a:solidFill>
              </a:rPr>
              <a:t> конструирование из крупногабаритных модулей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 конструирование из бумаги 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 конструирование из природного материала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 практическое конструирование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 компьютерное конструирование   </a:t>
            </a:r>
          </a:p>
        </p:txBody>
      </p:sp>
      <p:sp>
        <p:nvSpPr>
          <p:cNvPr id="4" name="4-конечная звезда 3"/>
          <p:cNvSpPr/>
          <p:nvPr/>
        </p:nvSpPr>
        <p:spPr>
          <a:xfrm>
            <a:off x="378372" y="1366825"/>
            <a:ext cx="275725" cy="33250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13" y="4346730"/>
            <a:ext cx="362730" cy="410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88" y="3718888"/>
            <a:ext cx="388042" cy="438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82" y="3157540"/>
            <a:ext cx="352753" cy="398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7" y="2569590"/>
            <a:ext cx="352753" cy="398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07" y="1913650"/>
            <a:ext cx="343166" cy="387927"/>
          </a:xfrm>
          <a:prstGeom prst="rect">
            <a:avLst/>
          </a:prstGeom>
        </p:spPr>
      </p:pic>
      <p:pic>
        <p:nvPicPr>
          <p:cNvPr id="4098" name="Picture 2" descr="http://www1.unitshopping.ru/img/products/44241-konstruktor-polese-junior-sinij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2759" y="3468413"/>
            <a:ext cx="2735436" cy="2932387"/>
          </a:xfrm>
          <a:prstGeom prst="rect">
            <a:avLst/>
          </a:prstGeom>
          <a:noFill/>
        </p:spPr>
      </p:pic>
      <p:pic>
        <p:nvPicPr>
          <p:cNvPr id="4099" name="Picture 3" descr="C:\Users\user\Pictures\iDCPZ6NM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38469" y="4855780"/>
            <a:ext cx="3053531" cy="1813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38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478</Words>
  <Application>Microsoft Office PowerPoint</Application>
  <PresentationFormat>Широкоэкранный</PresentationFormat>
  <Paragraphs>75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PT Serif</vt:lpstr>
      <vt:lpstr>Verdana</vt:lpstr>
      <vt:lpstr>Тема Office</vt:lpstr>
      <vt:lpstr>Формирование  инженерного мышления, а так же формирования предпосылок ИКТ грамотности у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инженерного мышления у дошкольников</dc:title>
  <dc:creator>Пользователь Windows</dc:creator>
  <cp:lastModifiedBy>Пользователь Windows</cp:lastModifiedBy>
  <cp:revision>67</cp:revision>
  <cp:lastPrinted>2022-12-02T02:57:34Z</cp:lastPrinted>
  <dcterms:created xsi:type="dcterms:W3CDTF">2018-11-25T16:02:59Z</dcterms:created>
  <dcterms:modified xsi:type="dcterms:W3CDTF">2022-12-02T03:08:03Z</dcterms:modified>
</cp:coreProperties>
</file>